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83" r:id="rId3"/>
    <p:sldId id="276" r:id="rId4"/>
    <p:sldId id="287" r:id="rId5"/>
    <p:sldId id="293" r:id="rId6"/>
    <p:sldId id="295" r:id="rId7"/>
    <p:sldId id="294" r:id="rId8"/>
    <p:sldId id="280" r:id="rId9"/>
    <p:sldId id="288" r:id="rId10"/>
    <p:sldId id="289" r:id="rId11"/>
    <p:sldId id="290" r:id="rId12"/>
    <p:sldId id="291" r:id="rId13"/>
    <p:sldId id="281" r:id="rId14"/>
    <p:sldId id="282" r:id="rId15"/>
    <p:sldId id="284" r:id="rId16"/>
    <p:sldId id="29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BDEA"/>
    <a:srgbClr val="376D98"/>
    <a:srgbClr val="6699FF"/>
    <a:srgbClr val="1499B8"/>
    <a:srgbClr val="376C98"/>
    <a:srgbClr val="D9A576"/>
    <a:srgbClr val="E76565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08" y="11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11614" y="375058"/>
            <a:ext cx="655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E4F868-1C54-F6A7-3122-1D73C56FC0A4}"/>
              </a:ext>
            </a:extLst>
          </p:cNvPr>
          <p:cNvSpPr txBox="1">
            <a:spLocks/>
          </p:cNvSpPr>
          <p:nvPr/>
        </p:nvSpPr>
        <p:spPr>
          <a:xfrm>
            <a:off x="1517497" y="960458"/>
            <a:ext cx="9144000" cy="13264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0" marR="31750" algn="ctr" fontAlgn="base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4000" b="1" kern="0" spc="-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4000" b="1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기반의 </a:t>
            </a:r>
            <a:endParaRPr lang="en-US" altLang="ko-KR" sz="4000" b="1" kern="0" spc="-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750" marR="31750" algn="ctr" fontAlgn="base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4000" b="1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공중형 </a:t>
            </a:r>
            <a:r>
              <a:rPr lang="ko-KR" altLang="en-US" sz="4000" b="1" kern="0" spc="-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4000" b="1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컴퓨팅 구현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5B05E93-633C-C4F7-201C-921D7F307218}"/>
              </a:ext>
            </a:extLst>
          </p:cNvPr>
          <p:cNvSpPr txBox="1">
            <a:spLocks/>
          </p:cNvSpPr>
          <p:nvPr/>
        </p:nvSpPr>
        <p:spPr>
          <a:xfrm>
            <a:off x="3938452" y="3726312"/>
            <a:ext cx="6858000" cy="28787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70000"/>
              </a:lnSpc>
              <a:buNone/>
            </a:pPr>
            <a:endParaRPr lang="en-US" altLang="ko-KR" sz="24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</a:t>
            </a:r>
            <a:r>
              <a:rPr lang="en-US" altLang="ko-KR" sz="24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김태훈 교수님</a:t>
            </a:r>
            <a:endParaRPr lang="en-US" altLang="ko-KR" sz="32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en-US" altLang="ko-KR" sz="32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: Drone-</a:t>
            </a:r>
            <a:r>
              <a:rPr lang="en-US" altLang="ko-KR" sz="3200" b="1" dirty="0" err="1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ing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20181616 </a:t>
            </a: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박상기</a:t>
            </a:r>
            <a:endParaRPr lang="en-US" altLang="ko-KR" sz="16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20181616 </a:t>
            </a: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고유진</a:t>
            </a:r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20181616 </a:t>
            </a: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이동헌</a:t>
            </a:r>
            <a:endParaRPr lang="en-US" altLang="ko-KR" sz="1600" b="1" dirty="0">
              <a:solidFill>
                <a:schemeClr val="tx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BD40ADF-9EB5-EA6B-1CB0-CEDF5DBF06A6}"/>
              </a:ext>
            </a:extLst>
          </p:cNvPr>
          <p:cNvSpPr/>
          <p:nvPr/>
        </p:nvSpPr>
        <p:spPr>
          <a:xfrm>
            <a:off x="0" y="9298"/>
            <a:ext cx="262237" cy="6858000"/>
          </a:xfrm>
          <a:prstGeom prst="rtTriangle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90C77BCA-91A2-732F-8D01-5EBF68D43ED6}"/>
              </a:ext>
            </a:extLst>
          </p:cNvPr>
          <p:cNvSpPr/>
          <p:nvPr/>
        </p:nvSpPr>
        <p:spPr>
          <a:xfrm rot="5400000">
            <a:off x="5958379" y="-5982229"/>
            <a:ext cx="262237" cy="12205008"/>
          </a:xfrm>
          <a:prstGeom prst="rtTriangle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846CCCAA-5EAD-D7BF-5326-1B529104E2AC}"/>
              </a:ext>
            </a:extLst>
          </p:cNvPr>
          <p:cNvSpPr/>
          <p:nvPr/>
        </p:nvSpPr>
        <p:spPr>
          <a:xfrm rot="16200000">
            <a:off x="5964881" y="640178"/>
            <a:ext cx="262237" cy="12192002"/>
          </a:xfrm>
          <a:prstGeom prst="rtTriangle">
            <a:avLst/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B0EE7A78-A531-D476-3FC4-D44DAF181613}"/>
              </a:ext>
            </a:extLst>
          </p:cNvPr>
          <p:cNvSpPr/>
          <p:nvPr/>
        </p:nvSpPr>
        <p:spPr>
          <a:xfrm rot="10800000">
            <a:off x="11929763" y="0"/>
            <a:ext cx="262237" cy="6858000"/>
          </a:xfrm>
          <a:prstGeom prst="rtTriangle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F7DC1-B6EF-177D-F633-24156C0FF9FA}"/>
              </a:ext>
            </a:extLst>
          </p:cNvPr>
          <p:cNvSpPr txBox="1">
            <a:spLocks/>
          </p:cNvSpPr>
          <p:nvPr/>
        </p:nvSpPr>
        <p:spPr>
          <a:xfrm>
            <a:off x="1530503" y="2286938"/>
            <a:ext cx="9144000" cy="86378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0" marR="31750" algn="ctr" fontAlgn="base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 and </a:t>
            </a:r>
            <a:r>
              <a:rPr lang="en-US" altLang="ko-KR" sz="20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Verifivcation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of</a:t>
            </a:r>
          </a:p>
          <a:p>
            <a:pPr marL="31750" marR="31750" algn="ctr" fontAlgn="base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Drone Network</a:t>
            </a:r>
          </a:p>
        </p:txBody>
      </p:sp>
    </p:spTree>
    <p:extLst>
      <p:ext uri="{BB962C8B-B14F-4D97-AF65-F5344CB8AC3E}">
        <p14:creationId xmlns:p14="http://schemas.microsoft.com/office/powerpoint/2010/main" val="407506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462D79-1892-7F28-14A7-13008165D106}"/>
              </a:ext>
            </a:extLst>
          </p:cNvPr>
          <p:cNvSpPr txBox="1"/>
          <p:nvPr/>
        </p:nvSpPr>
        <p:spPr>
          <a:xfrm>
            <a:off x="538480" y="1409700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D8B03-3468-E80A-9DD4-F0EFC6C23487}"/>
              </a:ext>
            </a:extLst>
          </p:cNvPr>
          <p:cNvSpPr txBox="1"/>
          <p:nvPr/>
        </p:nvSpPr>
        <p:spPr>
          <a:xfrm>
            <a:off x="538480" y="1666006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ID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Robot Operating System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BC38DC50-5FEC-2ADD-8091-E51B33828BD3}"/>
              </a:ext>
            </a:extLst>
          </p:cNvPr>
          <p:cNvSpPr txBox="1"/>
          <p:nvPr/>
        </p:nvSpPr>
        <p:spPr>
          <a:xfrm>
            <a:off x="824383" y="4612326"/>
            <a:ext cx="173372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도구</a:t>
            </a:r>
            <a:endParaRPr lang="id-ID" sz="1600" spc="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9A621C8F-F5E9-98C0-CA2B-4BA771B39283}"/>
              </a:ext>
            </a:extLst>
          </p:cNvPr>
          <p:cNvSpPr txBox="1"/>
          <p:nvPr/>
        </p:nvSpPr>
        <p:spPr>
          <a:xfrm>
            <a:off x="1077244" y="5119495"/>
            <a:ext cx="2434370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Rviz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 : 3D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시각화 프로그램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RQT :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그래픽 인터페이스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GAZEBO : 3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차원 시뮬레이터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</p:txBody>
      </p:sp>
      <p:pic>
        <p:nvPicPr>
          <p:cNvPr id="11" name="Picture 2" descr="ros_rviz">
            <a:extLst>
              <a:ext uri="{FF2B5EF4-FFF2-40B4-BE49-F238E27FC236}">
                <a16:creationId xmlns:a16="http://schemas.microsoft.com/office/drawing/2014/main" id="{EED6E1A0-76F7-55C2-E470-25A4545D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97" y="2155859"/>
            <a:ext cx="3812583" cy="20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61F4EA2-6F95-2B5F-3B85-8D474CBC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65" y="4414127"/>
            <a:ext cx="7480515" cy="21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FE3575CE-38CE-CAD4-17D7-7BCC0EA964C3}"/>
              </a:ext>
            </a:extLst>
          </p:cNvPr>
          <p:cNvSpPr txBox="1">
            <a:spLocks/>
          </p:cNvSpPr>
          <p:nvPr/>
        </p:nvSpPr>
        <p:spPr>
          <a:xfrm>
            <a:off x="8023997" y="1753085"/>
            <a:ext cx="2359753" cy="43981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RVIZ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49F6834-FA08-AA93-2824-ED3F884067C6}"/>
              </a:ext>
            </a:extLst>
          </p:cNvPr>
          <p:cNvSpPr txBox="1">
            <a:spLocks/>
          </p:cNvSpPr>
          <p:nvPr/>
        </p:nvSpPr>
        <p:spPr>
          <a:xfrm>
            <a:off x="4356065" y="4057620"/>
            <a:ext cx="2359753" cy="43981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RQT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1BFC1-D993-6D92-0576-5691B4C13994}"/>
              </a:ext>
            </a:extLst>
          </p:cNvPr>
          <p:cNvSpPr txBox="1"/>
          <p:nvPr/>
        </p:nvSpPr>
        <p:spPr>
          <a:xfrm>
            <a:off x="1646246" y="436684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기반의 공중형 </a:t>
            </a:r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컴퓨팅 구현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(3/5)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078E5F-F689-6343-FB0A-A82327FF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644" y="1914837"/>
            <a:ext cx="2773405" cy="1709323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D248EB5A-B909-EB8A-881B-322D788013E7}"/>
              </a:ext>
            </a:extLst>
          </p:cNvPr>
          <p:cNvSpPr txBox="1"/>
          <p:nvPr/>
        </p:nvSpPr>
        <p:spPr>
          <a:xfrm>
            <a:off x="824383" y="2337764"/>
            <a:ext cx="6719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300" dirty="0">
                <a:solidFill>
                  <a:schemeClr val="accent1"/>
                </a:solidFill>
                <a:ea typeface="HY중고딕" panose="02030600000101010101" pitchFamily="18" charset="-127"/>
              </a:rPr>
              <a:t>개념</a:t>
            </a:r>
            <a:endParaRPr lang="id-ID" sz="1600" spc="300" dirty="0">
              <a:solidFill>
                <a:schemeClr val="accent1"/>
              </a:solidFill>
              <a:ea typeface="HY중고딕" panose="02030600000101010101" pitchFamily="18" charset="-127"/>
            </a:endParaRPr>
          </a:p>
        </p:txBody>
      </p:sp>
      <p:sp>
        <p:nvSpPr>
          <p:cNvPr id="18" name="TextBox 34">
            <a:extLst>
              <a:ext uri="{FF2B5EF4-FFF2-40B4-BE49-F238E27FC236}">
                <a16:creationId xmlns:a16="http://schemas.microsoft.com/office/drawing/2014/main" id="{C9323FE0-4071-B6E1-9D3A-C26926252C2D}"/>
              </a:ext>
            </a:extLst>
          </p:cNvPr>
          <p:cNvSpPr txBox="1"/>
          <p:nvPr/>
        </p:nvSpPr>
        <p:spPr>
          <a:xfrm>
            <a:off x="1077244" y="2734937"/>
            <a:ext cx="3195320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ko-KR" altLang="en-US" sz="1200" b="1" dirty="0">
                <a:latin typeface="+mn-ea"/>
                <a:cs typeface="Open Sans" panose="020B0606030504020204" pitchFamily="34" charset="0"/>
              </a:rPr>
              <a:t>로봇 응용 프로그램 개발을 위한 로봇 플랫폼</a:t>
            </a:r>
            <a:endParaRPr lang="en-US" altLang="ko-KR" sz="1200" b="1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69482C-E98D-EB90-C9C7-4E76A81400DA}"/>
              </a:ext>
            </a:extLst>
          </p:cNvPr>
          <p:cNvSpPr txBox="1"/>
          <p:nvPr/>
        </p:nvSpPr>
        <p:spPr>
          <a:xfrm>
            <a:off x="1077244" y="3684376"/>
            <a:ext cx="3112192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ko-KR" altLang="en-US" sz="1200" b="1" dirty="0">
                <a:latin typeface="+mn-ea"/>
                <a:cs typeface="Open Sans" panose="020B0606030504020204" pitchFamily="34" charset="0"/>
              </a:rPr>
              <a:t>모듈화</a:t>
            </a:r>
            <a:r>
              <a:rPr lang="en-US" altLang="ko-KR" sz="1200" b="1" dirty="0">
                <a:latin typeface="+mn-ea"/>
                <a:cs typeface="Open Sans" panose="020B0606030504020204" pitchFamily="34" charset="0"/>
              </a:rPr>
              <a:t>(</a:t>
            </a:r>
            <a:r>
              <a:rPr lang="ko-KR" altLang="en-US" sz="1200" b="1" dirty="0">
                <a:latin typeface="+mn-ea"/>
                <a:cs typeface="Open Sans" panose="020B0606030504020204" pitchFamily="34" charset="0"/>
              </a:rPr>
              <a:t>같은 코드</a:t>
            </a:r>
            <a:r>
              <a:rPr lang="en-US" altLang="ko-KR" sz="1200" b="1" dirty="0">
                <a:latin typeface="+mn-ea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latin typeface="+mn-ea"/>
                <a:cs typeface="Open Sans" panose="020B0606030504020204" pitchFamily="34" charset="0"/>
              </a:rPr>
              <a:t>로 인한 시간과 비용 절약</a:t>
            </a:r>
            <a:endParaRPr lang="en-US" altLang="ko-KR" sz="1200" b="1" dirty="0"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ko-KR" altLang="en-US" sz="1200" b="1" dirty="0">
                <a:latin typeface="+mn-ea"/>
                <a:cs typeface="Open Sans" panose="020B0606030504020204" pitchFamily="34" charset="0"/>
              </a:rPr>
              <a:t>소형기기를 다루는 점에 최적화</a:t>
            </a:r>
            <a:endParaRPr lang="en-US" altLang="ko-KR" sz="1200" b="1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4C58174F-DEDA-D327-60CA-E9E44BBCF06B}"/>
              </a:ext>
            </a:extLst>
          </p:cNvPr>
          <p:cNvSpPr txBox="1"/>
          <p:nvPr/>
        </p:nvSpPr>
        <p:spPr>
          <a:xfrm>
            <a:off x="824382" y="3286562"/>
            <a:ext cx="6719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300" dirty="0">
                <a:solidFill>
                  <a:schemeClr val="accent1"/>
                </a:solidFill>
                <a:ea typeface="HY중고딕" panose="02030600000101010101" pitchFamily="18" charset="-127"/>
              </a:rPr>
              <a:t>특징</a:t>
            </a:r>
            <a:endParaRPr lang="id-ID" sz="1600" spc="300" dirty="0">
              <a:solidFill>
                <a:schemeClr val="accent1"/>
              </a:solidFill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2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462D79-1892-7F28-14A7-13008165D106}"/>
              </a:ext>
            </a:extLst>
          </p:cNvPr>
          <p:cNvSpPr txBox="1"/>
          <p:nvPr/>
        </p:nvSpPr>
        <p:spPr>
          <a:xfrm>
            <a:off x="538480" y="1409700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MAVLINK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37309B-1D6B-E855-577B-2B6D36F483EA}"/>
              </a:ext>
            </a:extLst>
          </p:cNvPr>
          <p:cNvSpPr txBox="1"/>
          <p:nvPr/>
        </p:nvSpPr>
        <p:spPr>
          <a:xfrm>
            <a:off x="538480" y="1711848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Micro Air Vehicle Link</a:t>
            </a:r>
          </a:p>
        </p:txBody>
      </p:sp>
      <p:sp>
        <p:nvSpPr>
          <p:cNvPr id="17" name="TextBox 34">
            <a:extLst>
              <a:ext uri="{FF2B5EF4-FFF2-40B4-BE49-F238E27FC236}">
                <a16:creationId xmlns:a16="http://schemas.microsoft.com/office/drawing/2014/main" id="{E9227B7B-868C-4D1E-A99A-65B052AE60F4}"/>
              </a:ext>
            </a:extLst>
          </p:cNvPr>
          <p:cNvSpPr txBox="1"/>
          <p:nvPr/>
        </p:nvSpPr>
        <p:spPr>
          <a:xfrm>
            <a:off x="920318" y="2955542"/>
            <a:ext cx="592353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소형 무인 장치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들 및 자체내의 서로 다른 내부 컴포넌트와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통신하기 위한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프로토콜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로봇의 상태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위치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명령 및 데이터를 전송할 수 있는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경량 메시지 프로토콜</a:t>
            </a:r>
            <a:endParaRPr lang="en-ID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30AF22B2-46C6-9EB1-9CD9-2CED3C9D3137}"/>
              </a:ext>
            </a:extLst>
          </p:cNvPr>
          <p:cNvSpPr txBox="1"/>
          <p:nvPr/>
        </p:nvSpPr>
        <p:spPr>
          <a:xfrm>
            <a:off x="920317" y="2512444"/>
            <a:ext cx="6719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endParaRPr lang="id-ID" sz="1600" spc="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Picture 2" descr="MAVLink Basics — Dev documentation">
            <a:extLst>
              <a:ext uri="{FF2B5EF4-FFF2-40B4-BE49-F238E27FC236}">
                <a16:creationId xmlns:a16="http://schemas.microsoft.com/office/drawing/2014/main" id="{8A5DF305-F988-71D9-E986-3CCEEA90E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07" y="4792567"/>
            <a:ext cx="3502940" cy="193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89E3F2-834A-46F8-80A4-02D7179DA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307" y="1594120"/>
            <a:ext cx="4313527" cy="2877308"/>
          </a:xfrm>
          <a:prstGeom prst="rect">
            <a:avLst/>
          </a:prstGeom>
        </p:spPr>
      </p:pic>
      <p:sp>
        <p:nvSpPr>
          <p:cNvPr id="21" name="TextBox 1">
            <a:extLst>
              <a:ext uri="{FF2B5EF4-FFF2-40B4-BE49-F238E27FC236}">
                <a16:creationId xmlns:a16="http://schemas.microsoft.com/office/drawing/2014/main" id="{4EF2BFDA-3B07-DE49-A333-7F34A2F2EDB5}"/>
              </a:ext>
            </a:extLst>
          </p:cNvPr>
          <p:cNvSpPr txBox="1"/>
          <p:nvPr/>
        </p:nvSpPr>
        <p:spPr>
          <a:xfrm>
            <a:off x="920316" y="3940590"/>
            <a:ext cx="6719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  <a:endParaRPr lang="id-ID" sz="1600" spc="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BEA47864-03DE-B1F3-A751-05888C077563}"/>
              </a:ext>
            </a:extLst>
          </p:cNvPr>
          <p:cNvSpPr txBox="1"/>
          <p:nvPr/>
        </p:nvSpPr>
        <p:spPr>
          <a:xfrm>
            <a:off x="920317" y="4408261"/>
            <a:ext cx="6357489" cy="171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통신 대역폭이 매우 제한된 애플리케이션에 적합하다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오버헤드 크기가 작아 매우 효율적이고 안전하다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까다로운 통신 채널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패킷 삭제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손상 감지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패킷 인증으로 신뢰성 높음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다양한 프로그래밍 언어 사용 가능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최대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255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개의 동시시스템 허용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오프보드 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온보드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 통신 모두 활성화</a:t>
            </a:r>
            <a:endParaRPr lang="en-ID" sz="1200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BDDBF-1E58-56A5-D6F6-39B41ECE2120}"/>
              </a:ext>
            </a:extLst>
          </p:cNvPr>
          <p:cNvSpPr txBox="1"/>
          <p:nvPr/>
        </p:nvSpPr>
        <p:spPr>
          <a:xfrm>
            <a:off x="1646246" y="436684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기반의 공중형 </a:t>
            </a:r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컴퓨팅 구현 </a:t>
            </a:r>
            <a:r>
              <a:rPr lang="en-US" altLang="ko-KR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(4/5)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947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462D79-1892-7F28-14A7-13008165D106}"/>
              </a:ext>
            </a:extLst>
          </p:cNvPr>
          <p:cNvSpPr txBox="1"/>
          <p:nvPr/>
        </p:nvSpPr>
        <p:spPr>
          <a:xfrm>
            <a:off x="468811" y="1401417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GAZEBO</a:t>
            </a:r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E9227B7B-868C-4D1E-A99A-65B052AE60F4}"/>
              </a:ext>
            </a:extLst>
          </p:cNvPr>
          <p:cNvSpPr txBox="1"/>
          <p:nvPr/>
        </p:nvSpPr>
        <p:spPr>
          <a:xfrm>
            <a:off x="702363" y="2664397"/>
            <a:ext cx="592353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6"/>
              </a:buClr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Open source 3D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로봇 시뮬레이터로서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가상 시뮬레이션 환경에서 사용자가 원하는 로봇과 작성한 프로그램이 메시지를 주고 받으며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사용자의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명령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알고리즘대로 동작하는 모습을 확인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할 수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.</a:t>
            </a:r>
            <a:endParaRPr lang="en-ID" sz="1200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0AF22B2-46C6-9EB1-9CD9-2CED3C9D3137}"/>
              </a:ext>
            </a:extLst>
          </p:cNvPr>
          <p:cNvSpPr txBox="1"/>
          <p:nvPr/>
        </p:nvSpPr>
        <p:spPr>
          <a:xfrm>
            <a:off x="702362" y="2269465"/>
            <a:ext cx="6719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개념</a:t>
            </a:r>
            <a:endParaRPr lang="id-ID" sz="1600" spc="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A4AC763-BC51-9B85-6061-407DA32B0DDD}"/>
              </a:ext>
            </a:extLst>
          </p:cNvPr>
          <p:cNvSpPr txBox="1"/>
          <p:nvPr/>
        </p:nvSpPr>
        <p:spPr>
          <a:xfrm>
            <a:off x="702363" y="4082768"/>
            <a:ext cx="67197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3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특징</a:t>
            </a:r>
            <a:endParaRPr lang="id-ID" sz="1600" spc="3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BAF7E9EE-A721-48DF-CF68-55CCD3D482BB}"/>
              </a:ext>
            </a:extLst>
          </p:cNvPr>
          <p:cNvSpPr txBox="1"/>
          <p:nvPr/>
        </p:nvSpPr>
        <p:spPr>
          <a:xfrm>
            <a:off x="702363" y="4512610"/>
            <a:ext cx="592353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r>
              <a:rPr lang="en-US" altLang="ko-KR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액추에이터</a:t>
            </a:r>
            <a:r>
              <a:rPr lang="en-US" altLang="ko-KR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  <a:r>
              <a:rPr lang="en-US" altLang="ko-KR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레이더</a:t>
            </a:r>
            <a:r>
              <a:rPr lang="en-US" altLang="ko-KR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GPS, IMU </a:t>
            </a:r>
            <a:r>
              <a:rPr lang="ko-KR" altLang="en-US" sz="1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하드웨어를 지원</a:t>
            </a:r>
            <a:endParaRPr lang="en-US" altLang="ko-KR" sz="1200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병렬 처리 기술을 활용하여 대규모 시뮬레이션 가능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Open Sans" panose="020B0606030504020204" pitchFamily="34" charset="0"/>
              </a:rPr>
              <a:t>다양한 확장성 제공</a:t>
            </a:r>
            <a:endParaRPr lang="en-ID" sz="1200" dirty="0">
              <a:latin typeface="맑은 고딕" panose="020B0503020000020004" pitchFamily="50" charset="-127"/>
              <a:ea typeface="맑은 고딕" panose="020B0503020000020004" pitchFamily="50" charset="-127"/>
              <a:cs typeface="Open Sans" panose="020B0606030504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1BFDAA-281C-B6E7-7398-08D7087C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785" y="1396464"/>
            <a:ext cx="3848746" cy="2599837"/>
          </a:xfrm>
          <a:prstGeom prst="rect">
            <a:avLst/>
          </a:prstGeom>
        </p:spPr>
      </p:pic>
      <p:pic>
        <p:nvPicPr>
          <p:cNvPr id="13" name="Picture 6" descr="Gazebo-Robotic Operating System (ROS) interface block diagram [28].">
            <a:extLst>
              <a:ext uri="{FF2B5EF4-FFF2-40B4-BE49-F238E27FC236}">
                <a16:creationId xmlns:a16="http://schemas.microsoft.com/office/drawing/2014/main" id="{BBF5025B-3278-23BA-13B2-74631E95B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09" y="4165357"/>
            <a:ext cx="5603122" cy="249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448D69-5E53-DEB3-A748-471C2E53366F}"/>
              </a:ext>
            </a:extLst>
          </p:cNvPr>
          <p:cNvSpPr txBox="1"/>
          <p:nvPr/>
        </p:nvSpPr>
        <p:spPr>
          <a:xfrm>
            <a:off x="1646246" y="436684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기반의 공중형 </a:t>
            </a:r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컴퓨팅 구현 </a:t>
            </a:r>
            <a:r>
              <a:rPr lang="en-US" altLang="ko-KR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(5/5)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2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67869DE-A1EE-DF09-21EE-EFD056F938D8}"/>
              </a:ext>
            </a:extLst>
          </p:cNvPr>
          <p:cNvSpPr/>
          <p:nvPr/>
        </p:nvSpPr>
        <p:spPr>
          <a:xfrm>
            <a:off x="520738" y="1793849"/>
            <a:ext cx="11150524" cy="13694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드론을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비지상 네트워크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환경 속에서 </a:t>
            </a:r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데이터를 전달 받아 처리 및 전송하는 </a:t>
            </a:r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공중형 </a:t>
            </a:r>
            <a:r>
              <a:rPr lang="ko-KR" altLang="en-US" sz="2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컴퓨팅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구현하는 것을 목표로 한다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534EF-A9CD-A616-88AF-BE1C58E9DAAF}"/>
              </a:ext>
            </a:extLst>
          </p:cNvPr>
          <p:cNvSpPr txBox="1"/>
          <p:nvPr/>
        </p:nvSpPr>
        <p:spPr>
          <a:xfrm>
            <a:off x="660401" y="1343508"/>
            <a:ext cx="70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785873A-DEC3-281D-8CA2-86382EEFF75C}"/>
              </a:ext>
            </a:extLst>
          </p:cNvPr>
          <p:cNvSpPr/>
          <p:nvPr/>
        </p:nvSpPr>
        <p:spPr>
          <a:xfrm>
            <a:off x="520738" y="4571883"/>
            <a:ext cx="11150524" cy="13694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처리시간이 단축되어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저지연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통신이 가능하고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드론의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높은 유연성과 이동성으로 인해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광범위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빠르게</a:t>
            </a:r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통신이 이루어 질 수 있다</a:t>
            </a: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E90F48C-DA84-12FA-0955-5327942EFAD1}"/>
              </a:ext>
            </a:extLst>
          </p:cNvPr>
          <p:cNvSpPr/>
          <p:nvPr/>
        </p:nvSpPr>
        <p:spPr>
          <a:xfrm>
            <a:off x="5714999" y="3407726"/>
            <a:ext cx="381000" cy="930007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839046-5738-3C8F-5B16-A07BEA2F9A3D}"/>
              </a:ext>
            </a:extLst>
          </p:cNvPr>
          <p:cNvSpPr txBox="1"/>
          <p:nvPr/>
        </p:nvSpPr>
        <p:spPr>
          <a:xfrm>
            <a:off x="660401" y="4085476"/>
            <a:ext cx="123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48FE68-0C95-47E1-6F73-644762D46E50}"/>
              </a:ext>
            </a:extLst>
          </p:cNvPr>
          <p:cNvSpPr txBox="1"/>
          <p:nvPr/>
        </p:nvSpPr>
        <p:spPr>
          <a:xfrm>
            <a:off x="1646246" y="436684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ko-KR" altLang="en-US" sz="2400" b="1" i="0" u="none" strike="noStrike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10250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54CC34-9282-8351-38B2-5906B245BCCC}"/>
              </a:ext>
            </a:extLst>
          </p:cNvPr>
          <p:cNvSpPr txBox="1"/>
          <p:nvPr/>
        </p:nvSpPr>
        <p:spPr>
          <a:xfrm>
            <a:off x="1646246" y="436684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u="none" strike="noStrike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추진 전략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(1/2)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94626-DF87-4787-C9BD-0BE644177862}"/>
              </a:ext>
            </a:extLst>
          </p:cNvPr>
          <p:cNvSpPr txBox="1"/>
          <p:nvPr/>
        </p:nvSpPr>
        <p:spPr>
          <a:xfrm>
            <a:off x="954111" y="1727050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계획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B64C9305-E210-F880-D191-69A240B68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26294"/>
              </p:ext>
            </p:extLst>
          </p:nvPr>
        </p:nvGraphicFramePr>
        <p:xfrm>
          <a:off x="1117830" y="2688085"/>
          <a:ext cx="10052894" cy="322174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39932">
                  <a:extLst>
                    <a:ext uri="{9D8B030D-6E8A-4147-A177-3AD203B41FA5}">
                      <a16:colId xmlns:a16="http://schemas.microsoft.com/office/drawing/2014/main" val="2282598799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545786214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1677974973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1390155776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1783419731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891482616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000504625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283742848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734855086"/>
                    </a:ext>
                  </a:extLst>
                </a:gridCol>
                <a:gridCol w="779218">
                  <a:extLst>
                    <a:ext uri="{9D8B030D-6E8A-4147-A177-3AD203B41FA5}">
                      <a16:colId xmlns:a16="http://schemas.microsoft.com/office/drawing/2014/main" val="3430672572"/>
                    </a:ext>
                  </a:extLst>
                </a:gridCol>
              </a:tblGrid>
              <a:tr h="2677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수행 목표</a:t>
                      </a: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Feb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Mar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Apr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May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Jul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Aug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Sep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</a:rPr>
                        <a:t>Oct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D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49137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팀 구성 및 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553579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rial" panose="020B0604020202020204" pitchFamily="34" charset="0"/>
                        </a:rPr>
                        <a:t>임베디드 시스템을 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이용한 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통신체계 구축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412753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지상 이동 환경에서 통신 테스트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821773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MAVLINK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를 통한 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통신 구현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347627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GAZEBO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를 이용한 </a:t>
                      </a:r>
                      <a:r>
                        <a:rPr lang="ko-KR" altLang="en-US" sz="1200" b="1" i="0" u="sng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제어 </a:t>
                      </a:r>
                      <a:endParaRPr lang="en-US" altLang="ko-KR" sz="1200" b="1" i="0" u="sng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알고리즘 시뮬레이션</a:t>
                      </a:r>
                      <a:endParaRPr lang="en-US" altLang="ko-KR" sz="1200" b="1" i="0" u="sng" strike="noStrike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79771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sng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제작 및 </a:t>
                      </a:r>
                      <a:r>
                        <a:rPr lang="en-US" altLang="ko-KR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ROS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를 통한 </a:t>
                      </a:r>
                      <a:r>
                        <a:rPr lang="ko-KR" altLang="en-US" sz="1200" b="1" i="0" u="sng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제어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594726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u="none" strike="noStrike" dirty="0" err="1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드론을</a:t>
                      </a:r>
                      <a:r>
                        <a:rPr lang="ko-KR" altLang="en-US" sz="1200" b="1" i="0" u="none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이용한 </a:t>
                      </a:r>
                      <a:r>
                        <a:rPr lang="ko-KR" altLang="en-US" sz="1200" b="1" i="0" u="sng" strike="noStrike" dirty="0">
                          <a:solidFill>
                            <a:schemeClr val="accent6">
                              <a:lumMod val="10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통신 테스트</a:t>
                      </a:r>
                      <a:endParaRPr lang="ko-KR" altLang="en-US" sz="1200" b="1" u="sng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D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7475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CB1831A9-A8BE-BE03-3310-627F84A2B2EA}"/>
              </a:ext>
            </a:extLst>
          </p:cNvPr>
          <p:cNvGrpSpPr/>
          <p:nvPr/>
        </p:nvGrpSpPr>
        <p:grpSpPr>
          <a:xfrm>
            <a:off x="4149431" y="3099110"/>
            <a:ext cx="7021291" cy="2692567"/>
            <a:chOff x="4101155" y="2730975"/>
            <a:chExt cx="7021291" cy="2692567"/>
          </a:xfrm>
        </p:grpSpPr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0BDBBF80-6CD0-E50F-D511-C1E080123F02}"/>
                </a:ext>
              </a:extLst>
            </p:cNvPr>
            <p:cNvSpPr/>
            <p:nvPr/>
          </p:nvSpPr>
          <p:spPr>
            <a:xfrm rot="5400000">
              <a:off x="4406665" y="2425465"/>
              <a:ext cx="161450" cy="772470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A0027605-F04E-65BF-8A2A-AC23D3B3AE41}"/>
                </a:ext>
              </a:extLst>
            </p:cNvPr>
            <p:cNvSpPr/>
            <p:nvPr/>
          </p:nvSpPr>
          <p:spPr>
            <a:xfrm rot="5400000">
              <a:off x="5581887" y="2448163"/>
              <a:ext cx="161450" cy="1552575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87E1B0F4-021B-87AA-D1B1-84FA6A58CA4C}"/>
                </a:ext>
              </a:extLst>
            </p:cNvPr>
            <p:cNvSpPr/>
            <p:nvPr/>
          </p:nvSpPr>
          <p:spPr>
            <a:xfrm rot="5400000">
              <a:off x="5974792" y="3258500"/>
              <a:ext cx="161452" cy="766763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276073B9-88E9-ED16-123F-32B89072BDD8}"/>
                </a:ext>
              </a:extLst>
            </p:cNvPr>
            <p:cNvSpPr/>
            <p:nvPr/>
          </p:nvSpPr>
          <p:spPr>
            <a:xfrm rot="5400000">
              <a:off x="7534510" y="3318753"/>
              <a:ext cx="170978" cy="2343150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34CA92F1-2806-C4F4-0122-36520B0B4225}"/>
                </a:ext>
              </a:extLst>
            </p:cNvPr>
            <p:cNvSpPr/>
            <p:nvPr/>
          </p:nvSpPr>
          <p:spPr>
            <a:xfrm rot="5400000">
              <a:off x="8702506" y="4143150"/>
              <a:ext cx="165494" cy="1553271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931A69E4-F89E-B52C-4366-E3C562ADC60A}"/>
                </a:ext>
              </a:extLst>
            </p:cNvPr>
            <p:cNvSpPr/>
            <p:nvPr/>
          </p:nvSpPr>
          <p:spPr>
            <a:xfrm rot="5400000">
              <a:off x="7139223" y="3268598"/>
              <a:ext cx="170976" cy="1552575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51A7A7AC-94EE-8453-2079-FE4183DE3CE4}"/>
                </a:ext>
              </a:extLst>
            </p:cNvPr>
            <p:cNvSpPr/>
            <p:nvPr/>
          </p:nvSpPr>
          <p:spPr>
            <a:xfrm rot="5400000">
              <a:off x="9869181" y="4170278"/>
              <a:ext cx="165493" cy="2341036"/>
            </a:xfrm>
            <a:prstGeom prst="round2Same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338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F17A213-E69F-D608-EB92-D15BF841CCE9}"/>
              </a:ext>
            </a:extLst>
          </p:cNvPr>
          <p:cNvSpPr txBox="1"/>
          <p:nvPr/>
        </p:nvSpPr>
        <p:spPr>
          <a:xfrm>
            <a:off x="1646246" y="436684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u="none" strike="noStrike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추진 전략 </a:t>
            </a:r>
            <a:r>
              <a:rPr lang="en-US" altLang="ko-KR" sz="2400" b="1" i="0" u="none" strike="noStrike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(2/2)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64A40-5006-F00A-56CC-3F6F3DE455B2}"/>
              </a:ext>
            </a:extLst>
          </p:cNvPr>
          <p:cNvSpPr txBox="1"/>
          <p:nvPr/>
        </p:nvSpPr>
        <p:spPr>
          <a:xfrm>
            <a:off x="747569" y="1569421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역할 및 분담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BE986CF-1FAD-6A81-1C9D-572B31874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712643"/>
              </p:ext>
            </p:extLst>
          </p:nvPr>
        </p:nvGraphicFramePr>
        <p:xfrm>
          <a:off x="1496362" y="2435664"/>
          <a:ext cx="9805346" cy="369998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588636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216710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66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 및 분담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박상기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드론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제작 및 임베디드 시스템 연결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MAVLINK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활용한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ROS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</a:t>
                      </a:r>
                      <a:r>
                        <a:rPr lang="ko-KR" altLang="en-US" sz="1400" b="1" u="sng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환경 구축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GAZEBO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</a:t>
                      </a:r>
                      <a:r>
                        <a:rPr lang="ko-KR" altLang="en-US" sz="1400" b="1" u="sng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u="sng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드론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제작 및 임베디드 시스템 연결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임베디드 시스템 간 통신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ROS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 구축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드론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제작 및 임베디드 시스템 연결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경로 최적화 알고리즘 개발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GAZEBO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제어 알고리즘 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8DA52D9-5936-14F5-5E3D-9BE33A518DB4}"/>
              </a:ext>
            </a:extLst>
          </p:cNvPr>
          <p:cNvSpPr txBox="1"/>
          <p:nvPr/>
        </p:nvSpPr>
        <p:spPr>
          <a:xfrm>
            <a:off x="3411994" y="3560519"/>
            <a:ext cx="53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FD499-DC3B-DC3D-8298-DCEED63624BC}"/>
              </a:ext>
            </a:extLst>
          </p:cNvPr>
          <p:cNvSpPr txBox="1"/>
          <p:nvPr/>
        </p:nvSpPr>
        <p:spPr>
          <a:xfrm>
            <a:off x="3411993" y="4554757"/>
            <a:ext cx="53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D0A696-676A-A123-BB82-52ACDD8E9AD9}"/>
              </a:ext>
            </a:extLst>
          </p:cNvPr>
          <p:cNvSpPr txBox="1"/>
          <p:nvPr/>
        </p:nvSpPr>
        <p:spPr>
          <a:xfrm>
            <a:off x="3411992" y="5548995"/>
            <a:ext cx="530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</a:p>
        </p:txBody>
      </p:sp>
    </p:spTree>
    <p:extLst>
      <p:ext uri="{BB962C8B-B14F-4D97-AF65-F5344CB8AC3E}">
        <p14:creationId xmlns:p14="http://schemas.microsoft.com/office/powerpoint/2010/main" val="270350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11614" y="375058"/>
            <a:ext cx="655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BD40ADF-9EB5-EA6B-1CB0-CEDF5DBF06A6}"/>
              </a:ext>
            </a:extLst>
          </p:cNvPr>
          <p:cNvSpPr/>
          <p:nvPr/>
        </p:nvSpPr>
        <p:spPr>
          <a:xfrm>
            <a:off x="0" y="9298"/>
            <a:ext cx="262237" cy="6858000"/>
          </a:xfrm>
          <a:prstGeom prst="rtTriangle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90C77BCA-91A2-732F-8D01-5EBF68D43ED6}"/>
              </a:ext>
            </a:extLst>
          </p:cNvPr>
          <p:cNvSpPr/>
          <p:nvPr/>
        </p:nvSpPr>
        <p:spPr>
          <a:xfrm rot="5400000">
            <a:off x="5958379" y="-5982229"/>
            <a:ext cx="262237" cy="12205008"/>
          </a:xfrm>
          <a:prstGeom prst="rtTriangle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846CCCAA-5EAD-D7BF-5326-1B529104E2AC}"/>
              </a:ext>
            </a:extLst>
          </p:cNvPr>
          <p:cNvSpPr/>
          <p:nvPr/>
        </p:nvSpPr>
        <p:spPr>
          <a:xfrm rot="16200000">
            <a:off x="5964881" y="640178"/>
            <a:ext cx="262237" cy="12192002"/>
          </a:xfrm>
          <a:prstGeom prst="rtTriangle">
            <a:avLst/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B0EE7A78-A531-D476-3FC4-D44DAF181613}"/>
              </a:ext>
            </a:extLst>
          </p:cNvPr>
          <p:cNvSpPr/>
          <p:nvPr/>
        </p:nvSpPr>
        <p:spPr>
          <a:xfrm rot="10800000">
            <a:off x="11929763" y="0"/>
            <a:ext cx="262237" cy="6858000"/>
          </a:xfrm>
          <a:prstGeom prst="rtTriangle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F6CBCE55-61FB-C8AF-D473-E5A21878112F}"/>
              </a:ext>
            </a:extLst>
          </p:cNvPr>
          <p:cNvSpPr txBox="1">
            <a:spLocks/>
          </p:cNvSpPr>
          <p:nvPr/>
        </p:nvSpPr>
        <p:spPr>
          <a:xfrm>
            <a:off x="3918495" y="2516945"/>
            <a:ext cx="6662420" cy="1378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8000" b="1" dirty="0">
                <a:solidFill>
                  <a:schemeClr val="accent1"/>
                </a:solidFill>
              </a:rPr>
              <a:t>Thank You</a:t>
            </a:r>
          </a:p>
        </p:txBody>
      </p:sp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D28974B4-EE7E-7722-0764-D701BCDA1509}"/>
              </a:ext>
            </a:extLst>
          </p:cNvPr>
          <p:cNvSpPr txBox="1">
            <a:spLocks/>
          </p:cNvSpPr>
          <p:nvPr/>
        </p:nvSpPr>
        <p:spPr>
          <a:xfrm>
            <a:off x="1598295" y="3751289"/>
            <a:ext cx="8995410" cy="588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D" sz="1800" b="1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For The Attention</a:t>
            </a:r>
            <a:endParaRPr lang="en-US" sz="1800" b="1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8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611614" y="375058"/>
            <a:ext cx="655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E4F868-1C54-F6A7-3122-1D73C56FC0A4}"/>
              </a:ext>
            </a:extLst>
          </p:cNvPr>
          <p:cNvSpPr txBox="1">
            <a:spLocks/>
          </p:cNvSpPr>
          <p:nvPr/>
        </p:nvSpPr>
        <p:spPr>
          <a:xfrm>
            <a:off x="1524000" y="775168"/>
            <a:ext cx="9144000" cy="13264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1750" marR="31750" fontAlgn="base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4000" b="1" kern="0" spc="-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40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BD40ADF-9EB5-EA6B-1CB0-CEDF5DBF06A6}"/>
              </a:ext>
            </a:extLst>
          </p:cNvPr>
          <p:cNvSpPr/>
          <p:nvPr/>
        </p:nvSpPr>
        <p:spPr>
          <a:xfrm>
            <a:off x="0" y="9298"/>
            <a:ext cx="262237" cy="6858000"/>
          </a:xfrm>
          <a:prstGeom prst="rtTriangle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90C77BCA-91A2-732F-8D01-5EBF68D43ED6}"/>
              </a:ext>
            </a:extLst>
          </p:cNvPr>
          <p:cNvSpPr/>
          <p:nvPr/>
        </p:nvSpPr>
        <p:spPr>
          <a:xfrm rot="5400000">
            <a:off x="5958379" y="-5982229"/>
            <a:ext cx="262237" cy="12205008"/>
          </a:xfrm>
          <a:prstGeom prst="rtTriangle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846CCCAA-5EAD-D7BF-5326-1B529104E2AC}"/>
              </a:ext>
            </a:extLst>
          </p:cNvPr>
          <p:cNvSpPr/>
          <p:nvPr/>
        </p:nvSpPr>
        <p:spPr>
          <a:xfrm rot="16200000">
            <a:off x="5964881" y="640178"/>
            <a:ext cx="262237" cy="12192002"/>
          </a:xfrm>
          <a:prstGeom prst="rtTriangle">
            <a:avLst/>
          </a:prstGeom>
          <a:solidFill>
            <a:srgbClr val="376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B0EE7A78-A531-D476-3FC4-D44DAF181613}"/>
              </a:ext>
            </a:extLst>
          </p:cNvPr>
          <p:cNvSpPr/>
          <p:nvPr/>
        </p:nvSpPr>
        <p:spPr>
          <a:xfrm rot="10800000">
            <a:off x="11929763" y="0"/>
            <a:ext cx="262237" cy="6858000"/>
          </a:xfrm>
          <a:prstGeom prst="rtTriangle">
            <a:avLst/>
          </a:prstGeom>
          <a:solidFill>
            <a:srgbClr val="14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4D21E-7525-2E52-D437-87851D3FCB5A}"/>
              </a:ext>
            </a:extLst>
          </p:cNvPr>
          <p:cNvSpPr txBox="1"/>
          <p:nvPr/>
        </p:nvSpPr>
        <p:spPr>
          <a:xfrm>
            <a:off x="1524000" y="2625422"/>
            <a:ext cx="5819775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i="0" u="none" strike="noStrike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및 필요성</a:t>
            </a:r>
            <a:endParaRPr lang="en-US" altLang="ko-KR" b="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endParaRPr lang="en-US" altLang="ko-KR" b="1" dirty="0"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</a:t>
            </a: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사전 연구 및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논문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br>
              <a:rPr lang="ko-KR" altLang="en-US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</a:t>
            </a: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3.</a:t>
            </a:r>
            <a:r>
              <a:rPr lang="en-US" altLang="ko-KR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기반의 공중형 </a:t>
            </a:r>
            <a:r>
              <a:rPr lang="ko-KR" altLang="en-US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컴퓨팅 구현 </a:t>
            </a:r>
            <a:endParaRPr lang="ko-KR" altLang="en-US" sz="1800" b="1" i="0" u="none" strike="noStrike" dirty="0">
              <a:solidFill>
                <a:sysClr val="windowText" lastClr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br>
              <a:rPr lang="ko-KR" altLang="en-US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</a:t>
            </a: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4.</a:t>
            </a:r>
            <a:r>
              <a:rPr lang="en-US" altLang="ko-KR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i="0" u="none" strike="noStrike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 및 기대효과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</a:pPr>
            <a:br>
              <a:rPr lang="ko-KR" altLang="en-US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</a:t>
            </a:r>
            <a:r>
              <a:rPr lang="en-US" altLang="ko-KR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5.</a:t>
            </a:r>
            <a:r>
              <a:rPr lang="en-US" altLang="ko-KR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i="0" u="none" strike="noStrike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추진 전략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9D7486F-5C75-B691-2FEE-10589BFDE5AA}"/>
              </a:ext>
            </a:extLst>
          </p:cNvPr>
          <p:cNvCxnSpPr>
            <a:cxnSpLocks/>
          </p:cNvCxnSpPr>
          <p:nvPr/>
        </p:nvCxnSpPr>
        <p:spPr>
          <a:xfrm>
            <a:off x="1524000" y="1945615"/>
            <a:ext cx="7266127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64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646246" y="436684"/>
            <a:ext cx="441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배경 및 필요성 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(1/2)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92BB38-5D0C-2E36-CAA6-F1D681EE31FB}"/>
              </a:ext>
            </a:extLst>
          </p:cNvPr>
          <p:cNvSpPr txBox="1"/>
          <p:nvPr/>
        </p:nvSpPr>
        <p:spPr>
          <a:xfrm>
            <a:off x="0" y="6611779"/>
            <a:ext cx="6228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800"/>
              </a:spcBef>
              <a:spcAft>
                <a:spcPts val="0"/>
              </a:spcAft>
            </a:pPr>
            <a:r>
              <a:rPr lang="en-US" altLang="ko-KR" sz="1000" b="0" dirty="0">
                <a:effectLst/>
              </a:rPr>
              <a:t>[</a:t>
            </a:r>
            <a:r>
              <a:rPr lang="ko-KR" altLang="en-US" sz="1000" b="0" dirty="0">
                <a:effectLst/>
              </a:rPr>
              <a:t>출처</a:t>
            </a:r>
            <a:r>
              <a:rPr lang="en-US" altLang="ko-KR" sz="1000" b="0" dirty="0">
                <a:effectLst/>
              </a:rPr>
              <a:t>] https://www.etnews.com/20210315000170</a:t>
            </a:r>
            <a:endParaRPr lang="ko-KR" altLang="en-US" sz="1000" b="0" dirty="0">
              <a:effectLst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993287-7FA9-2700-B117-4E667325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71" y="1833788"/>
            <a:ext cx="5782482" cy="1057423"/>
          </a:xfrm>
          <a:prstGeom prst="rect">
            <a:avLst/>
          </a:prstGeom>
        </p:spPr>
      </p:pic>
      <p:pic>
        <p:nvPicPr>
          <p:cNvPr id="2054" name="Picture 6" descr="&quot;2026년 5G 가입회선 4400만개, 트래픽은 3배 이상 증가&quot;">
            <a:extLst>
              <a:ext uri="{FF2B5EF4-FFF2-40B4-BE49-F238E27FC236}">
                <a16:creationId xmlns:a16="http://schemas.microsoft.com/office/drawing/2014/main" id="{738ABE57-DF0F-F156-533B-42662E52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" y="3254079"/>
            <a:ext cx="6274281" cy="272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F6DFFF-D15A-9648-21A7-3E13325DED0D}"/>
              </a:ext>
            </a:extLst>
          </p:cNvPr>
          <p:cNvSpPr txBox="1"/>
          <p:nvPr/>
        </p:nvSpPr>
        <p:spPr>
          <a:xfrm>
            <a:off x="7315200" y="3433252"/>
            <a:ext cx="4646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무선통신 이용 환경의 급격한 발전으로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서버가 부담해야 하는 트래픽의 양이 계속해서 증가하고 있다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799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646246" y="436684"/>
            <a:ext cx="441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배경 및 필요성 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(2/2)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92BB38-5D0C-2E36-CAA6-F1D681EE31FB}"/>
              </a:ext>
            </a:extLst>
          </p:cNvPr>
          <p:cNvSpPr txBox="1"/>
          <p:nvPr/>
        </p:nvSpPr>
        <p:spPr>
          <a:xfrm>
            <a:off x="-57243" y="6637235"/>
            <a:ext cx="6228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800"/>
              </a:spcBef>
              <a:spcAft>
                <a:spcPts val="0"/>
              </a:spcAft>
            </a:pPr>
            <a:r>
              <a:rPr lang="en-US" altLang="ko-KR" sz="1000" b="0" dirty="0">
                <a:effectLst/>
              </a:rPr>
              <a:t>[</a:t>
            </a:r>
            <a:r>
              <a:rPr lang="ko-KR" altLang="en-US" sz="1000" b="0" dirty="0">
                <a:effectLst/>
              </a:rPr>
              <a:t>출처</a:t>
            </a:r>
            <a:r>
              <a:rPr lang="en-US" altLang="ko-KR" sz="1000" dirty="0"/>
              <a:t>] </a:t>
            </a:r>
            <a:r>
              <a:rPr lang="en-US" altLang="ko-KR" sz="1000" b="0" dirty="0">
                <a:effectLst/>
              </a:rPr>
              <a:t>https://edumon.tistory.com/524</a:t>
            </a:r>
            <a:endParaRPr lang="ko-KR" altLang="en-US" sz="1000" b="0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C08DE4-A230-68B9-6FD5-847EC1654A6E}"/>
              </a:ext>
            </a:extLst>
          </p:cNvPr>
          <p:cNvSpPr txBox="1"/>
          <p:nvPr/>
        </p:nvSpPr>
        <p:spPr>
          <a:xfrm>
            <a:off x="5663694" y="3913359"/>
            <a:ext cx="5679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응답 시간을 개선하고 대역폭을 절약하기 위해 </a:t>
            </a:r>
            <a:endParaRPr lang="en-US" altLang="ko-KR" b="0" i="0" dirty="0">
              <a:solidFill>
                <a:srgbClr val="2021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필요한 곳에 연산과 데이터 스토리지를 도입하는</a:t>
            </a:r>
            <a:endParaRPr lang="en-US" altLang="ko-KR" b="0" i="0" dirty="0">
              <a:solidFill>
                <a:srgbClr val="2021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0" i="0" dirty="0">
                <a:solidFill>
                  <a:srgbClr val="2021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분산 컴퓨팅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D12BF-847F-8714-CA44-03E73315A600}"/>
              </a:ext>
            </a:extLst>
          </p:cNvPr>
          <p:cNvSpPr txBox="1"/>
          <p:nvPr/>
        </p:nvSpPr>
        <p:spPr>
          <a:xfrm>
            <a:off x="6171725" y="2728348"/>
            <a:ext cx="5208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Edge computing</a:t>
            </a:r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BF240329-E49F-ED67-DD37-FD3CCDDB4713}"/>
              </a:ext>
            </a:extLst>
          </p:cNvPr>
          <p:cNvSpPr/>
          <p:nvPr/>
        </p:nvSpPr>
        <p:spPr>
          <a:xfrm>
            <a:off x="5364480" y="2399963"/>
            <a:ext cx="6453051" cy="3034051"/>
          </a:xfrm>
          <a:prstGeom prst="bracketPair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1C2FD3-062F-1128-599D-F4D48EE74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" y="1540856"/>
            <a:ext cx="4321506" cy="457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0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646246" y="436684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사전 연구 및 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논문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(1/3)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FBD1D9-55B7-3701-043D-852130B48F2A}"/>
              </a:ext>
            </a:extLst>
          </p:cNvPr>
          <p:cNvSpPr txBox="1"/>
          <p:nvPr/>
        </p:nvSpPr>
        <p:spPr>
          <a:xfrm>
            <a:off x="472741" y="1391661"/>
            <a:ext cx="5623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학년도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다학제간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캡스톤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20181616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박상기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텔로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E4B8BBE-E02C-6110-959E-815597F0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41" y="2796354"/>
            <a:ext cx="10400677" cy="34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9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646246" y="436684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사전 연구 및 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논문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(2/3)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FBD1D9-55B7-3701-043D-852130B48F2A}"/>
              </a:ext>
            </a:extLst>
          </p:cNvPr>
          <p:cNvSpPr txBox="1"/>
          <p:nvPr/>
        </p:nvSpPr>
        <p:spPr>
          <a:xfrm>
            <a:off x="472741" y="1391661"/>
            <a:ext cx="6638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한국통신학회 동계학술종합발표회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네트워크에서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엣지컴퓨팅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 객체 검출 성능 비교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8AE9BDA-F0C8-64DE-1E8D-74F9889922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1" y="2745388"/>
            <a:ext cx="5264642" cy="36937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51D2E5-15F4-17E8-6075-03A2B4B98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59235" y="2544281"/>
            <a:ext cx="4419649" cy="33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9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646246" y="436684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사전 연구 및 </a:t>
            </a:r>
            <a:r>
              <a:rPr lang="ko-KR" altLang="en-US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논문</a:t>
            </a:r>
            <a:r>
              <a:rPr lang="ko-KR" altLang="en-US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/3)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22AD77-4FB3-9BCF-7743-9CEB9E059D44}"/>
              </a:ext>
            </a:extLst>
          </p:cNvPr>
          <p:cNvSpPr txBox="1"/>
          <p:nvPr/>
        </p:nvSpPr>
        <p:spPr>
          <a:xfrm>
            <a:off x="538480" y="1877490"/>
            <a:ext cx="9483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333333"/>
                </a:solidFill>
                <a:effectLst/>
                <a:latin typeface="HelveticaNeue Regular"/>
              </a:rPr>
              <a:t>Experiments on Drone-to-Drone Communication with Wi-Fi, LTE-A, and 5G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14AA1-D7C8-6AFF-B858-7AD01C8CDD02}"/>
              </a:ext>
            </a:extLst>
          </p:cNvPr>
          <p:cNvSpPr txBox="1"/>
          <p:nvPr/>
        </p:nvSpPr>
        <p:spPr>
          <a:xfrm>
            <a:off x="344276" y="148028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- </a:t>
            </a:r>
            <a:r>
              <a:rPr lang="ko-KR" altLang="en-US" b="1" dirty="0">
                <a:latin typeface="+mj-ea"/>
                <a:ea typeface="+mj-ea"/>
              </a:rPr>
              <a:t>조사 논문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54A4F-CD2A-D4E5-2762-765D1465D3BF}"/>
              </a:ext>
            </a:extLst>
          </p:cNvPr>
          <p:cNvSpPr txBox="1"/>
          <p:nvPr/>
        </p:nvSpPr>
        <p:spPr>
          <a:xfrm>
            <a:off x="713509" y="261626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평가 시나리오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9BB236-93F2-CBBB-257A-F5E3CD9DCC77}"/>
              </a:ext>
            </a:extLst>
          </p:cNvPr>
          <p:cNvSpPr txBox="1"/>
          <p:nvPr/>
        </p:nvSpPr>
        <p:spPr>
          <a:xfrm>
            <a:off x="713508" y="3041352"/>
            <a:ext cx="66946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effectLst/>
                <a:latin typeface="+mn-ea"/>
              </a:rPr>
              <a:t>U2G(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UAV-to-Ground) </a:t>
            </a:r>
            <a:r>
              <a:rPr lang="en-US" altLang="ko-KR" dirty="0">
                <a:solidFill>
                  <a:srgbClr val="333333"/>
                </a:solidFill>
                <a:effectLst/>
                <a:latin typeface="+mn-ea"/>
              </a:rPr>
              <a:t>communication: </a:t>
            </a:r>
          </a:p>
          <a:p>
            <a:endParaRPr lang="en-US" altLang="ko-KR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+mn-ea"/>
              </a:rPr>
              <a:t>단일 </a:t>
            </a:r>
            <a:r>
              <a:rPr lang="ko-KR" altLang="en-US" dirty="0" err="1">
                <a:solidFill>
                  <a:srgbClr val="333333"/>
                </a:solidFill>
                <a:latin typeface="+mn-ea"/>
              </a:rPr>
              <a:t>드론이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궤도를 따라 이동하며 지상 스테이션과 통신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.</a:t>
            </a:r>
            <a:endParaRPr lang="en-US" altLang="ko-KR" dirty="0">
              <a:solidFill>
                <a:srgbClr val="333333"/>
              </a:solidFill>
              <a:effectLst/>
              <a:latin typeface="+mn-ea"/>
            </a:endParaRPr>
          </a:p>
          <a:p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+mn-ea"/>
              </a:rPr>
              <a:t>AP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+mn-ea"/>
              </a:rPr>
              <a:t>를 가진 서버를 시작 위치에 있는 지상 테이블에 위치시키고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UAV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에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탑재된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Wi-Fi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클라이언트 역할을 하는 스마트폰과 통신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4D20EA-29F9-CD34-148D-D793B475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798" y="2374866"/>
            <a:ext cx="2668735" cy="286232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254F0C8-7F3B-A94E-6FBC-5DF582EB3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797" y="5434658"/>
            <a:ext cx="2668735" cy="7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217D23-56CF-CB99-6090-DD6ACD46F749}"/>
              </a:ext>
            </a:extLst>
          </p:cNvPr>
          <p:cNvSpPr txBox="1"/>
          <p:nvPr/>
        </p:nvSpPr>
        <p:spPr>
          <a:xfrm>
            <a:off x="-27710" y="6421316"/>
            <a:ext cx="122197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i="0" dirty="0">
                <a:solidFill>
                  <a:srgbClr val="333333"/>
                </a:solidFill>
                <a:effectLst/>
                <a:latin typeface="HelveticaNeue Regular"/>
              </a:rPr>
              <a:t>A. </a:t>
            </a:r>
            <a:r>
              <a:rPr lang="en-US" altLang="ko-KR" sz="1050" b="0" i="0" dirty="0" err="1">
                <a:solidFill>
                  <a:srgbClr val="333333"/>
                </a:solidFill>
                <a:effectLst/>
                <a:latin typeface="HelveticaNeue Regular"/>
              </a:rPr>
              <a:t>Fakhreddine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HelveticaNeue Regular"/>
              </a:rPr>
              <a:t>, C. </a:t>
            </a:r>
            <a:r>
              <a:rPr lang="en-US" altLang="ko-KR" sz="1050" b="0" i="0" dirty="0" err="1">
                <a:solidFill>
                  <a:srgbClr val="333333"/>
                </a:solidFill>
                <a:effectLst/>
                <a:latin typeface="HelveticaNeue Regular"/>
              </a:rPr>
              <a:t>Raffelsberger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HelveticaNeue Regular"/>
              </a:rPr>
              <a:t>, M. Sende and C. </a:t>
            </a:r>
            <a:r>
              <a:rPr lang="en-US" altLang="ko-KR" sz="1050" b="0" i="0" dirty="0" err="1">
                <a:solidFill>
                  <a:srgbClr val="333333"/>
                </a:solidFill>
                <a:effectLst/>
                <a:latin typeface="HelveticaNeue Regular"/>
              </a:rPr>
              <a:t>Bettstetter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HelveticaNeue Regular"/>
              </a:rPr>
              <a:t>, "Experiments on Drone-to-Drone Communication with Wi-Fi, LTE-A, and 5G," </a:t>
            </a:r>
            <a:r>
              <a:rPr lang="en-US" altLang="ko-KR" sz="1050" b="0" i="1" dirty="0">
                <a:solidFill>
                  <a:srgbClr val="333333"/>
                </a:solidFill>
                <a:effectLst/>
                <a:latin typeface="HelveticaNeue Regular"/>
              </a:rPr>
              <a:t>2022 IEEE </a:t>
            </a:r>
            <a:r>
              <a:rPr lang="en-US" altLang="ko-KR" sz="1050" b="0" i="1" dirty="0" err="1">
                <a:solidFill>
                  <a:srgbClr val="333333"/>
                </a:solidFill>
                <a:effectLst/>
                <a:latin typeface="HelveticaNeue Regular"/>
              </a:rPr>
              <a:t>Globecom</a:t>
            </a:r>
            <a:r>
              <a:rPr lang="en-US" altLang="ko-KR" sz="1050" b="0" i="1" dirty="0">
                <a:solidFill>
                  <a:srgbClr val="333333"/>
                </a:solidFill>
                <a:effectLst/>
                <a:latin typeface="HelveticaNeue Regular"/>
              </a:rPr>
              <a:t> Workshops (GC </a:t>
            </a:r>
            <a:r>
              <a:rPr lang="en-US" altLang="ko-KR" sz="1050" b="0" i="1" dirty="0" err="1">
                <a:solidFill>
                  <a:srgbClr val="333333"/>
                </a:solidFill>
                <a:effectLst/>
                <a:latin typeface="HelveticaNeue Regular"/>
              </a:rPr>
              <a:t>Wkshps</a:t>
            </a:r>
            <a:r>
              <a:rPr lang="en-US" altLang="ko-KR" sz="1050" b="0" i="1" dirty="0">
                <a:solidFill>
                  <a:srgbClr val="333333"/>
                </a:solidFill>
                <a:effectLst/>
                <a:latin typeface="HelveticaNeue Regular"/>
              </a:rPr>
              <a:t>)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HelveticaNeue Regular"/>
              </a:rPr>
              <a:t>, Rio de Janeiro, Brazil, 2022, pp. 904-909, </a:t>
            </a:r>
            <a:r>
              <a:rPr lang="en-US" altLang="ko-KR" sz="105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HelveticaNeue Regular"/>
              </a:rPr>
              <a:t>: 10.1109/GCWkshps56602.2022.10008743.</a:t>
            </a:r>
            <a:endParaRPr lang="ko-KR" alt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86801D-80CE-5948-5490-37DBE10AB69B}"/>
              </a:ext>
            </a:extLst>
          </p:cNvPr>
          <p:cNvSpPr txBox="1"/>
          <p:nvPr/>
        </p:nvSpPr>
        <p:spPr>
          <a:xfrm>
            <a:off x="713508" y="5131912"/>
            <a:ext cx="508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결과</a:t>
            </a:r>
            <a:r>
              <a:rPr lang="en-US" altLang="ko-KR" dirty="0"/>
              <a:t>] </a:t>
            </a:r>
            <a:r>
              <a:rPr lang="ko-KR" altLang="en-US" dirty="0"/>
              <a:t>처리량은 </a:t>
            </a:r>
            <a:r>
              <a:rPr lang="ko-KR" altLang="en-US" dirty="0" err="1"/>
              <a:t>드론의</a:t>
            </a:r>
            <a:r>
              <a:rPr lang="ko-KR" altLang="en-US" dirty="0"/>
              <a:t> 거리에 따라 결정이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056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2DBD56-9077-E192-CE8B-28455660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12" y="2552700"/>
            <a:ext cx="4870976" cy="354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FDFD47-728A-7A11-AAF0-B373B0E2C1B5}"/>
              </a:ext>
            </a:extLst>
          </p:cNvPr>
          <p:cNvSpPr txBox="1"/>
          <p:nvPr/>
        </p:nvSpPr>
        <p:spPr>
          <a:xfrm>
            <a:off x="1752600" y="4648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0574-9881-94A7-71F2-9309015C479C}"/>
              </a:ext>
            </a:extLst>
          </p:cNvPr>
          <p:cNvSpPr txBox="1"/>
          <p:nvPr/>
        </p:nvSpPr>
        <p:spPr>
          <a:xfrm>
            <a:off x="4705350" y="4648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883FF-390D-DC70-54FE-295D6E253D5E}"/>
              </a:ext>
            </a:extLst>
          </p:cNvPr>
          <p:cNvSpPr txBox="1"/>
          <p:nvPr/>
        </p:nvSpPr>
        <p:spPr>
          <a:xfrm>
            <a:off x="2970675" y="3429000"/>
            <a:ext cx="47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②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CC14-CD21-8432-45D6-277279AA4DFD}"/>
              </a:ext>
            </a:extLst>
          </p:cNvPr>
          <p:cNvSpPr txBox="1"/>
          <p:nvPr/>
        </p:nvSpPr>
        <p:spPr>
          <a:xfrm>
            <a:off x="6486524" y="2864115"/>
            <a:ext cx="434680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오프로딩을 위한 통신 연결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800"/>
              </a:spcBef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 시스템 통신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800"/>
              </a:spcBef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MAVLINK</a:t>
            </a:r>
          </a:p>
          <a:p>
            <a:pPr>
              <a:spcBef>
                <a:spcPts val="800"/>
              </a:spcBef>
            </a:pPr>
            <a:br>
              <a:rPr lang="ko-KR" altLang="en-US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및 경로 설정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800"/>
              </a:spcBef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ROS </a:t>
            </a:r>
          </a:p>
          <a:p>
            <a:pPr>
              <a:spcBef>
                <a:spcPts val="800"/>
              </a:spcBef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GAZEBO</a:t>
            </a:r>
          </a:p>
          <a:p>
            <a:pPr marL="285750" indent="-285750">
              <a:spcBef>
                <a:spcPts val="800"/>
              </a:spcBef>
              <a:buFontTx/>
              <a:buChar char="-"/>
            </a:pP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5D727-2E84-639D-4269-7132785F7C86}"/>
              </a:ext>
            </a:extLst>
          </p:cNvPr>
          <p:cNvSpPr txBox="1"/>
          <p:nvPr/>
        </p:nvSpPr>
        <p:spPr>
          <a:xfrm>
            <a:off x="491792" y="2217420"/>
            <a:ext cx="149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026CF-B88E-E947-5B13-C7D63AE0E118}"/>
              </a:ext>
            </a:extLst>
          </p:cNvPr>
          <p:cNvSpPr txBox="1"/>
          <p:nvPr/>
        </p:nvSpPr>
        <p:spPr>
          <a:xfrm>
            <a:off x="472742" y="1391661"/>
            <a:ext cx="1029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사용자의 태스크를 받아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 </a:t>
            </a:r>
            <a:r>
              <a:rPr lang="ko-KR" altLang="en-US" b="1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컴퓨팅 환경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처리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57C13-E245-E826-8902-F86A029A04D1}"/>
              </a:ext>
            </a:extLst>
          </p:cNvPr>
          <p:cNvSpPr txBox="1"/>
          <p:nvPr/>
        </p:nvSpPr>
        <p:spPr>
          <a:xfrm>
            <a:off x="1646246" y="436684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기반의 공중형 </a:t>
            </a:r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컴퓨팅 구현 </a:t>
            </a:r>
            <a:r>
              <a:rPr lang="en-US" altLang="ko-KR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(1/5)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41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44276" y="418846"/>
            <a:ext cx="1152086" cy="479503"/>
          </a:xfrm>
          <a:prstGeom prst="roundRect">
            <a:avLst>
              <a:gd name="adj" fmla="val 36090"/>
            </a:avLst>
          </a:prstGeom>
          <a:solidFill>
            <a:srgbClr val="376D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</a:t>
            </a:r>
            <a:r>
              <a:rPr lang="ko-KR" altLang="en-US" sz="18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8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9CF925-FA24-A99A-3F6C-B98DDD20294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rgbClr val="E7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04C028-1A0B-D502-4D3C-D5D618AF900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rgbClr val="D9A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732F5-5A9D-C67E-EC4B-82316C72F222}"/>
              </a:ext>
            </a:extLst>
          </p:cNvPr>
          <p:cNvCxnSpPr>
            <a:cxnSpLocks/>
          </p:cNvCxnSpPr>
          <p:nvPr/>
        </p:nvCxnSpPr>
        <p:spPr>
          <a:xfrm>
            <a:off x="374468" y="1196742"/>
            <a:ext cx="11443063" cy="0"/>
          </a:xfrm>
          <a:prstGeom prst="line">
            <a:avLst/>
          </a:prstGeom>
          <a:ln w="76200">
            <a:solidFill>
              <a:srgbClr val="149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462D79-1892-7F28-14A7-13008165D106}"/>
              </a:ext>
            </a:extLst>
          </p:cNvPr>
          <p:cNvSpPr txBox="1"/>
          <p:nvPr/>
        </p:nvSpPr>
        <p:spPr>
          <a:xfrm>
            <a:off x="538480" y="1409700"/>
            <a:ext cx="359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 시스템 통신 환경 구축</a:t>
            </a:r>
          </a:p>
        </p:txBody>
      </p:sp>
      <p:pic>
        <p:nvPicPr>
          <p:cNvPr id="4098" name="Picture 2" descr="IoT를 품은 라즈베리 파이 - 5천원짜리 초소형 PC, 이거 실화임?">
            <a:extLst>
              <a:ext uri="{FF2B5EF4-FFF2-40B4-BE49-F238E27FC236}">
                <a16:creationId xmlns:a16="http://schemas.microsoft.com/office/drawing/2014/main" id="{0AC0EAF8-6BCA-9E0B-EB1B-1958F758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9" y="3017731"/>
            <a:ext cx="4015870" cy="206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I 특화 오픈소스 보드, '젯슨 나노' 이야기 &lt; 기고 &lt; 오피니언 &lt; 기사본문 - 테크월드뉴스 - IC뱅큐">
            <a:extLst>
              <a:ext uri="{FF2B5EF4-FFF2-40B4-BE49-F238E27FC236}">
                <a16:creationId xmlns:a16="http://schemas.microsoft.com/office/drawing/2014/main" id="{BD17D09A-F8FC-C56C-ED63-E2E8FAC5B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32" y="2461141"/>
            <a:ext cx="6241788" cy="37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F5F449-B06F-8064-C356-F68325920FE0}"/>
              </a:ext>
            </a:extLst>
          </p:cNvPr>
          <p:cNvSpPr txBox="1"/>
          <p:nvPr/>
        </p:nvSpPr>
        <p:spPr>
          <a:xfrm>
            <a:off x="1646246" y="436684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기반의 공중형 </a:t>
            </a:r>
            <a:r>
              <a:rPr lang="ko-KR" altLang="en-US" sz="2400" b="1" dirty="0" err="1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엣지</a:t>
            </a:r>
            <a:r>
              <a:rPr lang="ko-KR" altLang="en-US" sz="2400" b="1" dirty="0">
                <a:solidFill>
                  <a:sysClr val="windowText" lastClr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컴퓨팅 구현 </a:t>
            </a:r>
            <a:r>
              <a:rPr lang="en-US" altLang="ko-KR" sz="24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(2/5)</a:t>
            </a:r>
            <a:endParaRPr lang="ko-KR" altLang="en-US" sz="3200" b="1" spc="-15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57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810</Words>
  <Application>Microsoft Office PowerPoint</Application>
  <PresentationFormat>와이드스크린</PresentationFormat>
  <Paragraphs>160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HelveticaNeue Regular</vt:lpstr>
      <vt:lpstr>Pretendard</vt:lpstr>
      <vt:lpstr>Pretendard ExtraBold</vt:lpstr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이동헌</cp:lastModifiedBy>
  <cp:revision>72</cp:revision>
  <dcterms:created xsi:type="dcterms:W3CDTF">2022-05-10T00:06:31Z</dcterms:created>
  <dcterms:modified xsi:type="dcterms:W3CDTF">2023-03-07T12:33:42Z</dcterms:modified>
</cp:coreProperties>
</file>